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9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2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4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9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7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5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90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7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1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8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1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9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31329-AA63-FE42-94A0-67AA15A40003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7699D-2375-0D4B-A194-95EEAEF12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5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Units and Hours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02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Hours on COR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Contact Hours</a:t>
            </a:r>
          </a:p>
          <a:p>
            <a:pPr lvl="1"/>
            <a:r>
              <a:rPr lang="en-US" dirty="0" smtClean="0"/>
              <a:t>Hours that students are in direct contact with the instructor.  Used to calculate FTES and apportionment</a:t>
            </a:r>
          </a:p>
          <a:p>
            <a:pPr marL="514350" indent="-457200"/>
            <a:r>
              <a:rPr lang="en-US" dirty="0" smtClean="0"/>
              <a:t>Outside of Class Hours</a:t>
            </a:r>
          </a:p>
          <a:p>
            <a:pPr marL="914400" lvl="1" indent="-457200"/>
            <a:r>
              <a:rPr lang="en-US" dirty="0" smtClean="0"/>
              <a:t>Hours the student is expected to work on classwork  outside of the classroom</a:t>
            </a:r>
          </a:p>
          <a:p>
            <a:pPr marL="514350" indent="-457200"/>
            <a:r>
              <a:rPr lang="en-US" dirty="0" smtClean="0"/>
              <a:t>Hours of Total Student Work</a:t>
            </a:r>
          </a:p>
          <a:p>
            <a:pPr marL="914400" lvl="1" indent="-457200"/>
            <a:r>
              <a:rPr lang="en-US" dirty="0" smtClean="0"/>
              <a:t>Contact Hours plus Outside of Class Hours</a:t>
            </a:r>
          </a:p>
          <a:p>
            <a:pPr marL="514350" indent="-457200"/>
            <a:endParaRPr lang="en-US" dirty="0" smtClean="0"/>
          </a:p>
          <a:p>
            <a:pPr marL="5715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06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 Courses: Standard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25" y="1513460"/>
            <a:ext cx="8675975" cy="53610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2800" b="1" dirty="0" smtClean="0"/>
              <a:t>Units of Credit = </a:t>
            </a:r>
          </a:p>
          <a:p>
            <a:pPr marL="0" indent="0">
              <a:buNone/>
            </a:pPr>
            <a:endParaRPr lang="en-US" sz="12800" dirty="0" smtClean="0"/>
          </a:p>
          <a:p>
            <a:pPr marL="0" indent="0" algn="ctr">
              <a:buNone/>
            </a:pPr>
            <a:r>
              <a:rPr lang="en-US" sz="12800" u="sng" dirty="0" smtClean="0"/>
              <a:t>[Total Contact Hours + Outside-of-class Hours]</a:t>
            </a:r>
            <a:br>
              <a:rPr lang="en-US" sz="12800" u="sng" dirty="0" smtClean="0"/>
            </a:br>
            <a:r>
              <a:rPr lang="en-US" sz="12800" dirty="0" smtClean="0"/>
              <a:t>Hours-per-unit Divisor</a:t>
            </a:r>
          </a:p>
          <a:p>
            <a:pPr marL="0" indent="0" algn="just">
              <a:buNone/>
            </a:pPr>
            <a:endParaRPr lang="en-US" sz="12800" dirty="0" smtClean="0"/>
          </a:p>
          <a:p>
            <a:pPr algn="just"/>
            <a:r>
              <a:rPr lang="en-US" sz="12800" dirty="0" smtClean="0"/>
              <a:t>Hours per unit divisor is the total hours of student work needed to earn 1 unit of credit.  </a:t>
            </a:r>
          </a:p>
          <a:p>
            <a:pPr algn="just"/>
            <a:r>
              <a:rPr lang="en-US" sz="12800" dirty="0" smtClean="0"/>
              <a:t>For us this is 54 hours.</a:t>
            </a:r>
          </a:p>
          <a:p>
            <a:pPr algn="just"/>
            <a:r>
              <a:rPr lang="en-US" sz="12800" dirty="0" smtClean="0"/>
              <a:t>Round down to the nearest increment awarded by the college. </a:t>
            </a:r>
          </a:p>
          <a:p>
            <a:pPr marL="0" indent="0" algn="just">
              <a:buNone/>
            </a:pPr>
            <a:endParaRPr lang="en-US" sz="11100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897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90"/>
            <a:ext cx="8229600" cy="1143000"/>
          </a:xfrm>
        </p:spPr>
        <p:txBody>
          <a:bodyPr/>
          <a:lstStyle/>
          <a:p>
            <a:r>
              <a:rPr lang="en-US" dirty="0" smtClean="0"/>
              <a:t>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31" y="1105198"/>
            <a:ext cx="8725458" cy="3195008"/>
          </a:xfrm>
        </p:spPr>
        <p:txBody>
          <a:bodyPr>
            <a:normAutofit fontScale="85000" lnSpcReduction="10000"/>
          </a:bodyPr>
          <a:lstStyle/>
          <a:p>
            <a:pPr marL="457200" lvl="1" indent="0">
              <a:buNone/>
            </a:pPr>
            <a:r>
              <a:rPr lang="en-US" dirty="0" smtClean="0"/>
              <a:t>Defined as an academic activity that involves lecture, discussion, seminar, or related work that assumes </a:t>
            </a:r>
            <a:r>
              <a:rPr lang="en-US" b="1" i="1" u="sng" dirty="0" smtClean="0"/>
              <a:t>two</a:t>
            </a:r>
            <a:r>
              <a:rPr lang="en-US" dirty="0" smtClean="0"/>
              <a:t> hours of outside class work for every </a:t>
            </a:r>
            <a:r>
              <a:rPr lang="en-US" b="1" i="1" u="sng" dirty="0" smtClean="0"/>
              <a:t>one</a:t>
            </a:r>
            <a:r>
              <a:rPr lang="en-US" dirty="0" smtClean="0"/>
              <a:t> hour of contact in class.  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700" dirty="0" smtClean="0"/>
              <a:t>1 </a:t>
            </a:r>
            <a:r>
              <a:rPr lang="en-US" sz="2700" dirty="0"/>
              <a:t>U</a:t>
            </a:r>
            <a:r>
              <a:rPr lang="en-US" sz="2700" dirty="0" smtClean="0"/>
              <a:t>nit </a:t>
            </a:r>
            <a:r>
              <a:rPr lang="en-US" sz="2700" dirty="0"/>
              <a:t>=</a:t>
            </a:r>
            <a:r>
              <a:rPr lang="en-US" sz="2700" dirty="0" smtClean="0"/>
              <a:t> 18 Lecture </a:t>
            </a:r>
            <a:r>
              <a:rPr lang="en-US" sz="2700" dirty="0"/>
              <a:t>H</a:t>
            </a:r>
            <a:r>
              <a:rPr lang="en-US" sz="2700" dirty="0" smtClean="0"/>
              <a:t>ours</a:t>
            </a:r>
          </a:p>
          <a:p>
            <a:pPr marL="457200" lvl="1" indent="0">
              <a:buNone/>
            </a:pPr>
            <a:r>
              <a:rPr lang="en-US" sz="2700" dirty="0" smtClean="0"/>
              <a:t>Lecture Hours * 2 = Homework </a:t>
            </a:r>
            <a:r>
              <a:rPr lang="en-US" sz="2700" dirty="0"/>
              <a:t>H</a:t>
            </a:r>
            <a:r>
              <a:rPr lang="en-US" sz="2700" dirty="0" smtClean="0"/>
              <a:t>ours</a:t>
            </a:r>
          </a:p>
          <a:p>
            <a:pPr marL="457200" lvl="1" indent="0">
              <a:buNone/>
            </a:pPr>
            <a:r>
              <a:rPr lang="en-US" sz="2700" dirty="0" smtClean="0"/>
              <a:t>Contact Hours + Homework Hours = Total Student Learning Hours</a:t>
            </a:r>
            <a:endParaRPr lang="en-US" sz="27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754783"/>
              </p:ext>
            </p:extLst>
          </p:nvPr>
        </p:nvGraphicFramePr>
        <p:xfrm>
          <a:off x="1764884" y="4585746"/>
          <a:ext cx="5278161" cy="2016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207"/>
                <a:gridCol w="1533966"/>
                <a:gridCol w="1270057"/>
                <a:gridCol w="1632931"/>
              </a:tblGrid>
              <a:tr h="428883">
                <a:tc>
                  <a:txBody>
                    <a:bodyPr/>
                    <a:lstStyle/>
                    <a:p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</a:t>
                      </a:r>
                      <a:r>
                        <a:rPr lang="en-US" baseline="0" dirty="0" smtClean="0"/>
                        <a:t>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Homework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Student Learning Hours 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59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90"/>
            <a:ext cx="8229600" cy="1143000"/>
          </a:xfrm>
        </p:spPr>
        <p:txBody>
          <a:bodyPr/>
          <a:lstStyle/>
          <a:p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31" y="1105198"/>
            <a:ext cx="8725458" cy="3195008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Defined as an academic activity that involves traditional lab, clinical, activity, or related work that assumes </a:t>
            </a:r>
            <a:r>
              <a:rPr lang="en-US" b="1" i="1" u="sng" dirty="0" smtClean="0"/>
              <a:t>zero</a:t>
            </a:r>
            <a:r>
              <a:rPr lang="en-US" dirty="0" smtClean="0"/>
              <a:t> hours of outside class work for every </a:t>
            </a:r>
            <a:r>
              <a:rPr lang="en-US" b="1" i="1" u="sng" dirty="0" smtClean="0"/>
              <a:t>one</a:t>
            </a:r>
            <a:r>
              <a:rPr lang="en-US" dirty="0" smtClean="0"/>
              <a:t> hour of contact in class.  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700" dirty="0" smtClean="0"/>
              <a:t>1 </a:t>
            </a:r>
            <a:r>
              <a:rPr lang="en-US" sz="2700" dirty="0"/>
              <a:t>U</a:t>
            </a:r>
            <a:r>
              <a:rPr lang="en-US" sz="2700" dirty="0" smtClean="0"/>
              <a:t>nit </a:t>
            </a:r>
            <a:r>
              <a:rPr lang="en-US" sz="2700" dirty="0"/>
              <a:t>=</a:t>
            </a:r>
            <a:r>
              <a:rPr lang="en-US" sz="2700" dirty="0" smtClean="0"/>
              <a:t> 54 Lab </a:t>
            </a:r>
            <a:r>
              <a:rPr lang="en-US" sz="2700" dirty="0"/>
              <a:t>H</a:t>
            </a:r>
            <a:r>
              <a:rPr lang="en-US" sz="2700" dirty="0" smtClean="0"/>
              <a:t>ours</a:t>
            </a:r>
          </a:p>
          <a:p>
            <a:pPr marL="457200" lvl="1" indent="0">
              <a:buNone/>
            </a:pPr>
            <a:r>
              <a:rPr lang="en-US" sz="2700" dirty="0" smtClean="0"/>
              <a:t>Lab Hours * 0 = Homework </a:t>
            </a:r>
            <a:r>
              <a:rPr lang="en-US" sz="2700" dirty="0"/>
              <a:t>H</a:t>
            </a:r>
            <a:r>
              <a:rPr lang="en-US" sz="2700" dirty="0" smtClean="0"/>
              <a:t>ours</a:t>
            </a:r>
          </a:p>
          <a:p>
            <a:pPr marL="457200" lvl="1" indent="0">
              <a:buNone/>
            </a:pPr>
            <a:r>
              <a:rPr lang="en-US" sz="2700" dirty="0" smtClean="0"/>
              <a:t>Contact Hours + Homework Hours = Total Student Learning Hours</a:t>
            </a:r>
            <a:endParaRPr lang="en-US" sz="27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981613"/>
              </p:ext>
            </p:extLst>
          </p:nvPr>
        </p:nvGraphicFramePr>
        <p:xfrm>
          <a:off x="1764884" y="4585746"/>
          <a:ext cx="5278161" cy="2016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207"/>
                <a:gridCol w="1533966"/>
                <a:gridCol w="1270057"/>
                <a:gridCol w="1632931"/>
              </a:tblGrid>
              <a:tr h="428883">
                <a:tc>
                  <a:txBody>
                    <a:bodyPr/>
                    <a:lstStyle/>
                    <a:p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</a:t>
                      </a:r>
                      <a:r>
                        <a:rPr lang="en-US" baseline="0" dirty="0" smtClean="0"/>
                        <a:t>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Homework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Student Learning Hours 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71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290"/>
            <a:ext cx="8229600" cy="1143000"/>
          </a:xfrm>
        </p:spPr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31" y="1105198"/>
            <a:ext cx="8725458" cy="3195008"/>
          </a:xfrm>
        </p:spPr>
        <p:txBody>
          <a:bodyPr>
            <a:normAutofit fontScale="85000" lnSpcReduction="10000"/>
          </a:bodyPr>
          <a:lstStyle/>
          <a:p>
            <a:pPr marL="457200" lvl="1" indent="0">
              <a:buNone/>
            </a:pPr>
            <a:r>
              <a:rPr lang="en-US" dirty="0" smtClean="0"/>
              <a:t>Defined as an academic activity that involves activity, lab with homework, studio, or similarly related work that assumes </a:t>
            </a:r>
            <a:r>
              <a:rPr lang="en-US" b="1" i="1" u="sng" dirty="0" smtClean="0"/>
              <a:t>one</a:t>
            </a:r>
            <a:r>
              <a:rPr lang="en-US" dirty="0" smtClean="0"/>
              <a:t> hour of outside class work for every </a:t>
            </a:r>
            <a:r>
              <a:rPr lang="en-US" b="1" i="1" u="sng" dirty="0" smtClean="0"/>
              <a:t>two</a:t>
            </a:r>
            <a:r>
              <a:rPr lang="en-US" dirty="0" smtClean="0"/>
              <a:t> hours of contact in class.   Consists of any combination of lecture/lab hours.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700" dirty="0" smtClean="0"/>
              <a:t>1 </a:t>
            </a:r>
            <a:r>
              <a:rPr lang="en-US" sz="2700" dirty="0"/>
              <a:t>U</a:t>
            </a:r>
            <a:r>
              <a:rPr lang="en-US" sz="2700" dirty="0" smtClean="0"/>
              <a:t>nit </a:t>
            </a:r>
            <a:r>
              <a:rPr lang="en-US" sz="2700" dirty="0"/>
              <a:t>=</a:t>
            </a:r>
            <a:r>
              <a:rPr lang="en-US" sz="2700" dirty="0" smtClean="0"/>
              <a:t> 36 Contact Hours (combination of Lecture and Lab)</a:t>
            </a:r>
          </a:p>
          <a:p>
            <a:pPr marL="457200" lvl="1" indent="0">
              <a:buNone/>
            </a:pPr>
            <a:r>
              <a:rPr lang="en-US" sz="2700" dirty="0" smtClean="0"/>
              <a:t>Contact Hours * 1/2 = Homework Hours (Lecture * 2 + Lab * 0)</a:t>
            </a:r>
          </a:p>
          <a:p>
            <a:pPr marL="457200" lvl="1" indent="0">
              <a:buNone/>
            </a:pPr>
            <a:r>
              <a:rPr lang="en-US" sz="2700" dirty="0" smtClean="0"/>
              <a:t>Contact Hours + Homework Hours = Total Student Learning Hours</a:t>
            </a:r>
            <a:endParaRPr lang="en-US" sz="2700" dirty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560000"/>
              </p:ext>
            </p:extLst>
          </p:nvPr>
        </p:nvGraphicFramePr>
        <p:xfrm>
          <a:off x="1764884" y="4585746"/>
          <a:ext cx="5278161" cy="2016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207"/>
                <a:gridCol w="1533966"/>
                <a:gridCol w="1270057"/>
                <a:gridCol w="1632931"/>
              </a:tblGrid>
              <a:tr h="428883">
                <a:tc>
                  <a:txBody>
                    <a:bodyPr/>
                    <a:lstStyle/>
                    <a:p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</a:t>
                      </a:r>
                      <a:r>
                        <a:rPr lang="en-US" baseline="0" dirty="0" smtClean="0"/>
                        <a:t>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Homework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Student Learning Hours 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</a:tr>
              <a:tr h="45895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74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87856" cy="58312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Sample Calculations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237777"/>
              </p:ext>
            </p:extLst>
          </p:nvPr>
        </p:nvGraphicFramePr>
        <p:xfrm>
          <a:off x="457201" y="874255"/>
          <a:ext cx="7987855" cy="5349506"/>
        </p:xfrm>
        <a:graphic>
          <a:graphicData uri="http://schemas.openxmlformats.org/drawingml/2006/table">
            <a:tbl>
              <a:tblPr/>
              <a:tblGrid>
                <a:gridCol w="23050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1183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5564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Contact Hours</a:t>
                      </a:r>
                    </a:p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 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59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Example Course Type</a:t>
                      </a:r>
                    </a:p>
                    <a:p>
                      <a:pPr algn="l" fontAlgn="t"/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examples use 54 hours = 1 unit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Lecture Hours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Laboratory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Outside-of-class Hours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Student Learning Hours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Traditional Lecture Course #1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Traditional Lecture Course #2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Traditional Lab Course #1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Traditional Lab Course #2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 Course #1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 Course #2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 Course #3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Course #2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Course #3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Lecture / Laboratory Course #1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Lecture / Laboratory Course #2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Lecture / Laboratory Course #3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Lecture / Activity Course #1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Lecture / Laboratory / TBA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7299" y="6482728"/>
            <a:ext cx="7653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ASCCC 2018 Curriculum Institute: All About the Credit Hour (Slide 25)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10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6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Clock Hour Programs </a:t>
            </a:r>
          </a:p>
          <a:p>
            <a:pPr lvl="1"/>
            <a:r>
              <a:rPr lang="en-US" dirty="0" smtClean="0"/>
              <a:t>1 Unit = 37.5 Hours</a:t>
            </a:r>
          </a:p>
          <a:p>
            <a:r>
              <a:rPr lang="en-US" dirty="0" smtClean="0"/>
              <a:t>Cooperative Work Experience</a:t>
            </a:r>
          </a:p>
          <a:p>
            <a:pPr lvl="1"/>
            <a:r>
              <a:rPr lang="en-US" dirty="0" smtClean="0"/>
              <a:t>1 Unit = 75 Hours of Paid Work Experience</a:t>
            </a:r>
          </a:p>
          <a:p>
            <a:pPr lvl="1"/>
            <a:r>
              <a:rPr lang="en-US" dirty="0" smtClean="0"/>
              <a:t>1 Unit = 60 Hours of Unpaid Work Experience</a:t>
            </a:r>
          </a:p>
          <a:p>
            <a:r>
              <a:rPr lang="en-US" dirty="0" smtClean="0"/>
              <a:t>Nursing</a:t>
            </a:r>
          </a:p>
          <a:p>
            <a:pPr lvl="1"/>
            <a:r>
              <a:rPr lang="en-US" dirty="0" smtClean="0"/>
              <a:t>Specific requirements on hours and units</a:t>
            </a:r>
          </a:p>
          <a:p>
            <a:r>
              <a:rPr lang="en-US" dirty="0" smtClean="0"/>
              <a:t>Non-Credit</a:t>
            </a:r>
          </a:p>
          <a:p>
            <a:pPr lvl="1"/>
            <a:r>
              <a:rPr lang="en-US" dirty="0" smtClean="0"/>
              <a:t>Outside of class hours is zero </a:t>
            </a:r>
          </a:p>
        </p:txBody>
      </p:sp>
    </p:spTree>
    <p:extLst>
      <p:ext uri="{BB962C8B-B14F-4D97-AF65-F5344CB8AC3E}">
        <p14:creationId xmlns:p14="http://schemas.microsoft.com/office/powerpoint/2010/main" val="163058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600</Words>
  <Application>Microsoft Macintosh PowerPoint</Application>
  <PresentationFormat>On-screen Show (4:3)</PresentationFormat>
  <Paragraphs>224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Units and Hours</vt:lpstr>
      <vt:lpstr>Hours on COR</vt:lpstr>
      <vt:lpstr>Credit Courses: Standard Calculation</vt:lpstr>
      <vt:lpstr>Lecture</vt:lpstr>
      <vt:lpstr>Lab</vt:lpstr>
      <vt:lpstr>Activity</vt:lpstr>
      <vt:lpstr>Sample Calculations</vt:lpstr>
      <vt:lpstr>Other Considerations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Units and Hours</dc:title>
  <dc:creator>Jennifer Bailly</dc:creator>
  <cp:lastModifiedBy>Jennifer Bailly</cp:lastModifiedBy>
  <cp:revision>7</cp:revision>
  <dcterms:created xsi:type="dcterms:W3CDTF">2018-10-16T01:57:07Z</dcterms:created>
  <dcterms:modified xsi:type="dcterms:W3CDTF">2018-10-16T03:10:44Z</dcterms:modified>
</cp:coreProperties>
</file>