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59"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5/10/2019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5/10/2019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5/10/2019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Fall 2018 </a:t>
            </a:r>
            <a:br>
              <a:rPr lang="en-US" sz="6000" dirty="0" smtClean="0"/>
            </a:br>
            <a:r>
              <a:rPr lang="en-US" sz="6000" dirty="0" smtClean="0"/>
              <a:t>Student satisfaction Survey</a:t>
            </a:r>
            <a:endParaRPr lang="en-US" sz="6000" dirty="0"/>
          </a:p>
        </p:txBody>
      </p:sp>
      <p:sp>
        <p:nvSpPr>
          <p:cNvPr id="3" name="Subtitle 2"/>
          <p:cNvSpPr>
            <a:spLocks noGrp="1"/>
          </p:cNvSpPr>
          <p:nvPr>
            <p:ph type="subTitle" idx="1"/>
          </p:nvPr>
        </p:nvSpPr>
        <p:spPr>
          <a:xfrm>
            <a:off x="2532648" y="4616237"/>
            <a:ext cx="7126188" cy="1086237"/>
          </a:xfrm>
        </p:spPr>
        <p:txBody>
          <a:bodyPr>
            <a:normAutofit fontScale="92500"/>
          </a:bodyPr>
          <a:lstStyle/>
          <a:p>
            <a:r>
              <a:rPr lang="en-US" dirty="0" smtClean="0"/>
              <a:t>Presented by:</a:t>
            </a:r>
          </a:p>
          <a:p>
            <a:r>
              <a:rPr lang="en-US" dirty="0" smtClean="0"/>
              <a:t>Office of Research, Planning, and Institutional Effectiveness</a:t>
            </a:r>
            <a:endParaRPr lang="en-US" dirty="0"/>
          </a:p>
        </p:txBody>
      </p:sp>
    </p:spTree>
    <p:extLst>
      <p:ext uri="{BB962C8B-B14F-4D97-AF65-F5344CB8AC3E}">
        <p14:creationId xmlns:p14="http://schemas.microsoft.com/office/powerpoint/2010/main" val="3084412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fontScale="90000"/>
          </a:bodyPr>
          <a:lstStyle/>
          <a:p>
            <a:r>
              <a:rPr lang="en-US" dirty="0"/>
              <a:t>Experiences with Students Support Services</a:t>
            </a:r>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sz="2400" dirty="0"/>
              <a:t>If students answered “I have not used this service” to any of the previously listed services, they were asked to identify the reasons they had not.  Students were allowed to select as many reasons as they wanted to. </a:t>
            </a:r>
          </a:p>
          <a:p>
            <a:pPr marL="0" indent="0">
              <a:buNone/>
            </a:pPr>
            <a:endParaRPr lang="en-US" dirty="0"/>
          </a:p>
        </p:txBody>
      </p:sp>
      <p:pic>
        <p:nvPicPr>
          <p:cNvPr id="4" name="Picture 3"/>
          <p:cNvPicPr>
            <a:picLocks noChangeAspect="1"/>
          </p:cNvPicPr>
          <p:nvPr/>
        </p:nvPicPr>
        <p:blipFill>
          <a:blip r:embed="rId2"/>
          <a:stretch>
            <a:fillRect/>
          </a:stretch>
        </p:blipFill>
        <p:spPr>
          <a:xfrm>
            <a:off x="2810994" y="2594920"/>
            <a:ext cx="6258064" cy="3758171"/>
          </a:xfrm>
          <a:prstGeom prst="rect">
            <a:avLst/>
          </a:prstGeom>
        </p:spPr>
      </p:pic>
    </p:spTree>
    <p:extLst>
      <p:ext uri="{BB962C8B-B14F-4D97-AF65-F5344CB8AC3E}">
        <p14:creationId xmlns:p14="http://schemas.microsoft.com/office/powerpoint/2010/main" val="3157068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Evening Students’ Experiences</a:t>
            </a:r>
            <a:endParaRPr lang="en-US" dirty="0"/>
          </a:p>
        </p:txBody>
      </p:sp>
      <p:sp>
        <p:nvSpPr>
          <p:cNvPr id="3" name="Content Placeholder 2"/>
          <p:cNvSpPr>
            <a:spLocks noGrp="1"/>
          </p:cNvSpPr>
          <p:nvPr>
            <p:ph idx="1"/>
          </p:nvPr>
        </p:nvSpPr>
        <p:spPr>
          <a:xfrm>
            <a:off x="1371600" y="1419726"/>
            <a:ext cx="9601200" cy="4447674"/>
          </a:xfrm>
        </p:spPr>
        <p:txBody>
          <a:bodyPr>
            <a:normAutofit lnSpcReduction="10000"/>
          </a:bodyPr>
          <a:lstStyle/>
          <a:p>
            <a:pPr marL="0" indent="0">
              <a:buNone/>
            </a:pPr>
            <a:r>
              <a:rPr lang="en-US" dirty="0" smtClean="0"/>
              <a:t>In general, </a:t>
            </a:r>
            <a:r>
              <a:rPr lang="en-US" dirty="0"/>
              <a:t>57.9% of respondents rate the overall quality of services offered to evening students at GWC as good or excellent. If students take most of their classes in the evening, they were asked to identify some of the reasons they choose to take classes at that </a:t>
            </a:r>
            <a:r>
              <a:rPr lang="en-US" dirty="0" smtClean="0"/>
              <a:t>time (N=154): </a:t>
            </a:r>
          </a:p>
          <a:p>
            <a:r>
              <a:rPr lang="en-US" sz="1800" dirty="0"/>
              <a:t>24.7% of respondents identified working during the day and can only attend classes in the evening.</a:t>
            </a:r>
          </a:p>
          <a:p>
            <a:r>
              <a:rPr lang="en-US" sz="1800" dirty="0"/>
              <a:t>22.7% of respondents identified that the classes they wanted were not available during the morning or afternoon.</a:t>
            </a:r>
          </a:p>
          <a:p>
            <a:r>
              <a:rPr lang="en-US" sz="1800" dirty="0"/>
              <a:t>11.7% of respondents identified having a preference for taking classes in the evening.</a:t>
            </a:r>
          </a:p>
          <a:p>
            <a:r>
              <a:rPr lang="en-US" sz="1800" dirty="0"/>
              <a:t>9.7% of respondents identified having family responsibilities during the day and can only attend classes in the evenings.</a:t>
            </a:r>
          </a:p>
          <a:p>
            <a:r>
              <a:rPr lang="en-US" sz="1800" dirty="0"/>
              <a:t>7.1% of respondents listed reasons such as choosing to sleep in finding themselves having to enroll in evening classes simply because of scheduling conflicts.</a:t>
            </a:r>
          </a:p>
          <a:p>
            <a:r>
              <a:rPr lang="en-US" sz="1800" dirty="0"/>
              <a:t>44.2% of respondents shared that this was not applicable to them.</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3451193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Evening Students’ Experiences- Food</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Survey respondents were asked to rate their level of satisfaction with the food services on campus for evening </a:t>
            </a:r>
            <a:r>
              <a:rPr lang="en-US" dirty="0" smtClean="0"/>
              <a:t>students:</a:t>
            </a:r>
            <a:endParaRPr lang="en-US" sz="2400" dirty="0"/>
          </a:p>
          <a:p>
            <a:pPr marL="0" indent="0">
              <a:buNone/>
            </a:pPr>
            <a:endParaRPr lang="en-US" dirty="0"/>
          </a:p>
        </p:txBody>
      </p:sp>
      <p:pic>
        <p:nvPicPr>
          <p:cNvPr id="5" name="Picture 4"/>
          <p:cNvPicPr>
            <a:picLocks noChangeAspect="1"/>
          </p:cNvPicPr>
          <p:nvPr/>
        </p:nvPicPr>
        <p:blipFill>
          <a:blip r:embed="rId2"/>
          <a:stretch>
            <a:fillRect/>
          </a:stretch>
        </p:blipFill>
        <p:spPr>
          <a:xfrm>
            <a:off x="2921605" y="1934963"/>
            <a:ext cx="7065729" cy="4243200"/>
          </a:xfrm>
          <a:prstGeom prst="rect">
            <a:avLst/>
          </a:prstGeom>
        </p:spPr>
      </p:pic>
    </p:spTree>
    <p:extLst>
      <p:ext uri="{BB962C8B-B14F-4D97-AF65-F5344CB8AC3E}">
        <p14:creationId xmlns:p14="http://schemas.microsoft.com/office/powerpoint/2010/main" val="3051105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Evening Students’ Experiences</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Students were asked to rate their level of agreement with the following statements using a Likert scale of strongly agree to strongly disagree (N=170).</a:t>
            </a:r>
          </a:p>
          <a:p>
            <a:pPr marL="0" indent="0">
              <a:buNone/>
            </a:pPr>
            <a:endParaRPr lang="en-US" sz="2400" dirty="0"/>
          </a:p>
          <a:p>
            <a:pPr marL="0" indent="0">
              <a:buNone/>
            </a:pPr>
            <a:endParaRPr lang="en-US" dirty="0"/>
          </a:p>
        </p:txBody>
      </p:sp>
      <p:pic>
        <p:nvPicPr>
          <p:cNvPr id="4" name="Picture 3"/>
          <p:cNvPicPr>
            <a:picLocks noChangeAspect="1"/>
          </p:cNvPicPr>
          <p:nvPr/>
        </p:nvPicPr>
        <p:blipFill>
          <a:blip r:embed="rId2"/>
          <a:stretch>
            <a:fillRect/>
          </a:stretch>
        </p:blipFill>
        <p:spPr>
          <a:xfrm>
            <a:off x="3314396" y="2241884"/>
            <a:ext cx="5944872" cy="4871903"/>
          </a:xfrm>
          <a:prstGeom prst="rect">
            <a:avLst/>
          </a:prstGeom>
        </p:spPr>
      </p:pic>
    </p:spTree>
    <p:extLst>
      <p:ext uri="{BB962C8B-B14F-4D97-AF65-F5344CB8AC3E}">
        <p14:creationId xmlns:p14="http://schemas.microsoft.com/office/powerpoint/2010/main" val="3068415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Evening Students’ Experiences</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After rating their level of agreement with the above statements, students were given the opportunity to make any comments related to the statements that they would like to make</a:t>
            </a:r>
            <a:r>
              <a:rPr lang="en-US" dirty="0" smtClean="0"/>
              <a:t>:</a:t>
            </a:r>
          </a:p>
          <a:p>
            <a:r>
              <a:rPr lang="en-US" dirty="0"/>
              <a:t>“I don’t feel like there is enough lighting or enough people on campus in the evening for me to feel safe.” (9 students shared a similar response)</a:t>
            </a:r>
          </a:p>
          <a:p>
            <a:pPr lvl="1"/>
            <a:r>
              <a:rPr lang="en-US" dirty="0"/>
              <a:t>“There is a need to have security more out in the parking lots, making sure that we are making it safely to our cars late at night.”</a:t>
            </a:r>
          </a:p>
          <a:p>
            <a:r>
              <a:rPr lang="en-US" dirty="0"/>
              <a:t> “The library and other study spaces are not open late enough for us evening students to use them.” (3 students shared similar comments)</a:t>
            </a:r>
          </a:p>
          <a:p>
            <a:r>
              <a:rPr lang="en-US" dirty="0"/>
              <a:t>“Office hours are not very good with students like me that work during the day.” (2 students)</a:t>
            </a:r>
          </a:p>
          <a:p>
            <a:pPr marL="0" indent="0">
              <a:buNone/>
            </a:pPr>
            <a:endParaRPr lang="en-US"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3879932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Students Hanging Out</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In general, about 53% said that they do hang out on campus during their free time or between classes.  When asked where they hang out during their free time or between classes students shared the following:</a:t>
            </a:r>
          </a:p>
          <a:p>
            <a:pPr lvl="0"/>
            <a:r>
              <a:rPr lang="en-US" dirty="0"/>
              <a:t>Library (38 respondents)</a:t>
            </a:r>
          </a:p>
          <a:p>
            <a:pPr lvl="0"/>
            <a:r>
              <a:rPr lang="en-US" dirty="0"/>
              <a:t>Cafeteria/ Student Center (26 respondents)</a:t>
            </a:r>
          </a:p>
          <a:p>
            <a:pPr lvl="0"/>
            <a:r>
              <a:rPr lang="en-US" dirty="0"/>
              <a:t>Quad/ Hammocks (19 respondents)</a:t>
            </a:r>
          </a:p>
          <a:p>
            <a:pPr lvl="0"/>
            <a:r>
              <a:rPr lang="en-US" dirty="0"/>
              <a:t>Benches throughout campus (13 respondents)</a:t>
            </a:r>
          </a:p>
          <a:p>
            <a:pPr lvl="0"/>
            <a:r>
              <a:rPr lang="en-US" dirty="0"/>
              <a:t>Native Garden (5 respondents)</a:t>
            </a:r>
          </a:p>
          <a:p>
            <a:pPr lvl="0"/>
            <a:r>
              <a:rPr lang="en-US" dirty="0"/>
              <a:t>STEM Center (4 respondents)</a:t>
            </a:r>
          </a:p>
          <a:p>
            <a:pPr lvl="0"/>
            <a:r>
              <a:rPr lang="en-US" dirty="0"/>
              <a:t>Veterans Resources Center (3 respondents)</a:t>
            </a:r>
          </a:p>
          <a:p>
            <a:pPr marL="0" indent="0">
              <a:buNone/>
            </a:pPr>
            <a:endParaRPr lang="en-US"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96858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Students Hanging Out</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For the students who said that they do not hang out on campus during their free time or between classes, they were asked to select from a list the reason(s) they did not hang out more on campus. Students had the option to select multiple answers.</a:t>
            </a:r>
          </a:p>
          <a:p>
            <a:pPr marL="0" indent="0">
              <a:buNone/>
            </a:pPr>
            <a:endParaRPr lang="en-US" dirty="0"/>
          </a:p>
          <a:p>
            <a:pPr marL="0" indent="0">
              <a:buNone/>
            </a:pPr>
            <a:endParaRPr lang="en-US" sz="2400" dirty="0"/>
          </a:p>
          <a:p>
            <a:pPr marL="0" indent="0">
              <a:buNone/>
            </a:pPr>
            <a:endParaRPr lang="en-US" dirty="0"/>
          </a:p>
        </p:txBody>
      </p:sp>
      <p:pic>
        <p:nvPicPr>
          <p:cNvPr id="4" name="Picture 3"/>
          <p:cNvPicPr>
            <a:picLocks noChangeAspect="1"/>
          </p:cNvPicPr>
          <p:nvPr/>
        </p:nvPicPr>
        <p:blipFill>
          <a:blip r:embed="rId2"/>
          <a:stretch>
            <a:fillRect/>
          </a:stretch>
        </p:blipFill>
        <p:spPr>
          <a:xfrm>
            <a:off x="1497504" y="2683981"/>
            <a:ext cx="8533040" cy="3645257"/>
          </a:xfrm>
          <a:prstGeom prst="rect">
            <a:avLst/>
          </a:prstGeom>
        </p:spPr>
      </p:pic>
    </p:spTree>
    <p:extLst>
      <p:ext uri="{BB962C8B-B14F-4D97-AF65-F5344CB8AC3E}">
        <p14:creationId xmlns:p14="http://schemas.microsoft.com/office/powerpoint/2010/main" val="4215549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Students Hanging Out</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Students were then asked to identify things that GWC could do to make other students want to hang out on campus more during their free time or between classes.  The following are some of the students’ responses:</a:t>
            </a:r>
          </a:p>
          <a:p>
            <a:pPr lvl="0"/>
            <a:r>
              <a:rPr lang="en-US" dirty="0"/>
              <a:t>More lounge and study spaces throughout campus (33 respondents)</a:t>
            </a:r>
          </a:p>
          <a:p>
            <a:pPr lvl="0"/>
            <a:r>
              <a:rPr lang="en-US" dirty="0"/>
              <a:t>More events and activities during the day (31 respondents)</a:t>
            </a:r>
          </a:p>
          <a:p>
            <a:pPr lvl="0"/>
            <a:r>
              <a:rPr lang="en-US" dirty="0"/>
              <a:t>Better and cheaper food options in the cafeteria (20 respondents)</a:t>
            </a:r>
          </a:p>
          <a:p>
            <a:pPr lvl="0"/>
            <a:r>
              <a:rPr lang="en-US" dirty="0"/>
              <a:t>Free food, snacks and testing supplies throughout the semester (16 respondents)</a:t>
            </a:r>
          </a:p>
          <a:p>
            <a:pPr lvl="0"/>
            <a:r>
              <a:rPr lang="en-US" dirty="0"/>
              <a:t>More hammocks throughout campus (15 respondents)</a:t>
            </a:r>
          </a:p>
          <a:p>
            <a:pPr lvl="0"/>
            <a:r>
              <a:rPr lang="en-US" dirty="0"/>
              <a:t>Need for stronger Wi-Fi throughout the campus (13 respondents)</a:t>
            </a:r>
          </a:p>
          <a:p>
            <a:pPr marL="0" indent="0">
              <a:buNone/>
            </a:pPr>
            <a:endParaRPr lang="en-US"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3467755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a:bodyPr>
          <a:lstStyle/>
          <a:p>
            <a:r>
              <a:rPr lang="en-US" dirty="0" smtClean="0"/>
              <a:t>Open Comments</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Lastly, students were given the opportunity to share any comments they wanted to share on how we can improve their student experience at Golden West College:</a:t>
            </a:r>
          </a:p>
          <a:p>
            <a:pPr marL="0" indent="0">
              <a:buNone/>
            </a:pPr>
            <a:r>
              <a:rPr lang="en-US" dirty="0"/>
              <a:t>Positive comments:</a:t>
            </a:r>
          </a:p>
          <a:p>
            <a:pPr lvl="1"/>
            <a:r>
              <a:rPr lang="en-US" dirty="0"/>
              <a:t>No. I like the campus and staff.</a:t>
            </a:r>
          </a:p>
          <a:p>
            <a:pPr lvl="1"/>
            <a:r>
              <a:rPr lang="en-US" dirty="0"/>
              <a:t>I am super satisfied.</a:t>
            </a:r>
          </a:p>
          <a:p>
            <a:pPr lvl="1"/>
            <a:r>
              <a:rPr lang="en-US" dirty="0"/>
              <a:t>Continue to always smile and greet students (:</a:t>
            </a:r>
          </a:p>
          <a:p>
            <a:pPr lvl="1"/>
            <a:r>
              <a:rPr lang="en-US" dirty="0"/>
              <a:t>No, Golden West College is the best there is.</a:t>
            </a:r>
          </a:p>
          <a:p>
            <a:pPr marL="0" indent="0">
              <a:buNone/>
            </a:pPr>
            <a:r>
              <a:rPr lang="en-US" dirty="0" smtClean="0"/>
              <a:t>Suggestions for improvement comments:</a:t>
            </a:r>
          </a:p>
          <a:p>
            <a:pPr lvl="1"/>
            <a:r>
              <a:rPr lang="en-US" dirty="0" smtClean="0"/>
              <a:t>Extend office hours for those who have classes all day.</a:t>
            </a:r>
          </a:p>
          <a:p>
            <a:pPr lvl="1"/>
            <a:r>
              <a:rPr lang="en-US" dirty="0" smtClean="0"/>
              <a:t>Extend library hours especially during finals week.</a:t>
            </a:r>
          </a:p>
          <a:p>
            <a:pPr lvl="1"/>
            <a:r>
              <a:rPr lang="en-US" dirty="0" smtClean="0"/>
              <a:t>Add more campus activities and more hammocks.</a:t>
            </a:r>
            <a:endParaRPr lang="en-US"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1434764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667512"/>
          </a:xfrm>
        </p:spPr>
        <p:txBody>
          <a:bodyPr>
            <a:normAutofit fontScale="90000"/>
          </a:bodyPr>
          <a:lstStyle/>
          <a:p>
            <a:r>
              <a:rPr lang="en-US" dirty="0" smtClean="0"/>
              <a:t>Overview</a:t>
            </a:r>
            <a:endParaRPr lang="en-US" dirty="0"/>
          </a:p>
        </p:txBody>
      </p:sp>
      <p:sp>
        <p:nvSpPr>
          <p:cNvPr id="3" name="Content Placeholder 2"/>
          <p:cNvSpPr>
            <a:spLocks noGrp="1"/>
          </p:cNvSpPr>
          <p:nvPr>
            <p:ph idx="1"/>
          </p:nvPr>
        </p:nvSpPr>
        <p:spPr>
          <a:xfrm>
            <a:off x="1371600" y="1499616"/>
            <a:ext cx="9601200" cy="4367784"/>
          </a:xfrm>
        </p:spPr>
        <p:txBody>
          <a:bodyPr>
            <a:normAutofit/>
          </a:bodyPr>
          <a:lstStyle/>
          <a:p>
            <a:r>
              <a:rPr lang="en-US" dirty="0"/>
              <a:t>Survey was sent to students enrolled in one or more classes at Golden West College during the Fall 2018 </a:t>
            </a:r>
            <a:r>
              <a:rPr lang="en-US" dirty="0" smtClean="0"/>
              <a:t>semester.</a:t>
            </a:r>
          </a:p>
          <a:p>
            <a:r>
              <a:rPr lang="en-US" dirty="0" smtClean="0"/>
              <a:t>Purpose </a:t>
            </a:r>
            <a:r>
              <a:rPr lang="en-US" dirty="0"/>
              <a:t>was to gather feedback from students regarding their experiences at Golden West </a:t>
            </a:r>
            <a:r>
              <a:rPr lang="en-US" dirty="0" smtClean="0"/>
              <a:t>College.</a:t>
            </a:r>
          </a:p>
          <a:p>
            <a:r>
              <a:rPr lang="en-US" dirty="0" smtClean="0"/>
              <a:t>Survey questions were grouped in the following categories:</a:t>
            </a:r>
          </a:p>
          <a:p>
            <a:pPr lvl="1"/>
            <a:r>
              <a:rPr lang="en-US" dirty="0"/>
              <a:t>Students’ </a:t>
            </a:r>
            <a:r>
              <a:rPr lang="en-US" dirty="0" smtClean="0"/>
              <a:t>profiles</a:t>
            </a:r>
          </a:p>
          <a:p>
            <a:pPr lvl="1"/>
            <a:r>
              <a:rPr lang="en-US" dirty="0" smtClean="0"/>
              <a:t>Overall student experience</a:t>
            </a:r>
          </a:p>
          <a:p>
            <a:pPr lvl="1"/>
            <a:r>
              <a:rPr lang="en-US" dirty="0" smtClean="0"/>
              <a:t>Experience with student support services and food services</a:t>
            </a:r>
          </a:p>
          <a:p>
            <a:pPr lvl="1"/>
            <a:r>
              <a:rPr lang="en-US" dirty="0" smtClean="0"/>
              <a:t>Evening student experience and hanging out on campus</a:t>
            </a:r>
          </a:p>
          <a:p>
            <a:endParaRPr lang="en-US" dirty="0"/>
          </a:p>
          <a:p>
            <a:r>
              <a:rPr lang="en-US" dirty="0" smtClean="0"/>
              <a:t>Feedback was received from 186 students who completed the survey.</a:t>
            </a:r>
          </a:p>
          <a:p>
            <a:pPr lvl="1"/>
            <a:endParaRPr lang="en-US" dirty="0"/>
          </a:p>
        </p:txBody>
      </p:sp>
    </p:spTree>
    <p:extLst>
      <p:ext uri="{BB962C8B-B14F-4D97-AF65-F5344CB8AC3E}">
        <p14:creationId xmlns:p14="http://schemas.microsoft.com/office/powerpoint/2010/main" val="22571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Respondents’ Profile</a:t>
            </a:r>
            <a:endParaRPr lang="en-US" dirty="0"/>
          </a:p>
        </p:txBody>
      </p:sp>
      <p:pic>
        <p:nvPicPr>
          <p:cNvPr id="8" name="Picture 7"/>
          <p:cNvPicPr>
            <a:picLocks noChangeAspect="1"/>
          </p:cNvPicPr>
          <p:nvPr/>
        </p:nvPicPr>
        <p:blipFill>
          <a:blip r:embed="rId2"/>
          <a:stretch>
            <a:fillRect/>
          </a:stretch>
        </p:blipFill>
        <p:spPr>
          <a:xfrm>
            <a:off x="1056716" y="1767986"/>
            <a:ext cx="6681756" cy="4012612"/>
          </a:xfrm>
          <a:prstGeom prst="rect">
            <a:avLst/>
          </a:prstGeom>
        </p:spPr>
      </p:pic>
      <p:pic>
        <p:nvPicPr>
          <p:cNvPr id="9" name="Picture 8"/>
          <p:cNvPicPr>
            <a:picLocks noChangeAspect="1"/>
          </p:cNvPicPr>
          <p:nvPr/>
        </p:nvPicPr>
        <p:blipFill>
          <a:blip r:embed="rId3"/>
          <a:stretch>
            <a:fillRect/>
          </a:stretch>
        </p:blipFill>
        <p:spPr>
          <a:xfrm>
            <a:off x="5761583" y="1852468"/>
            <a:ext cx="6634572" cy="3984277"/>
          </a:xfrm>
          <a:prstGeom prst="rect">
            <a:avLst/>
          </a:prstGeom>
        </p:spPr>
      </p:pic>
      <p:sp>
        <p:nvSpPr>
          <p:cNvPr id="10" name="Text Placeholder 4"/>
          <p:cNvSpPr>
            <a:spLocks noGrp="1"/>
          </p:cNvSpPr>
          <p:nvPr>
            <p:ph type="body" idx="1"/>
          </p:nvPr>
        </p:nvSpPr>
        <p:spPr>
          <a:xfrm>
            <a:off x="2175602" y="1356030"/>
            <a:ext cx="4443984" cy="823912"/>
          </a:xfrm>
        </p:spPr>
        <p:txBody>
          <a:bodyPr/>
          <a:lstStyle/>
          <a:p>
            <a:r>
              <a:rPr lang="en-US" sz="1600" dirty="0" smtClean="0"/>
              <a:t>Respondents were asked to identify if they were first time students or continuing students </a:t>
            </a:r>
            <a:endParaRPr lang="en-US" sz="1600" dirty="0"/>
          </a:p>
        </p:txBody>
      </p:sp>
      <p:sp>
        <p:nvSpPr>
          <p:cNvPr id="11" name="Text Placeholder 4"/>
          <p:cNvSpPr>
            <a:spLocks noGrp="1"/>
          </p:cNvSpPr>
          <p:nvPr>
            <p:ph type="body" idx="1"/>
          </p:nvPr>
        </p:nvSpPr>
        <p:spPr>
          <a:xfrm>
            <a:off x="7952171" y="1388586"/>
            <a:ext cx="4443984" cy="823912"/>
          </a:xfrm>
        </p:spPr>
        <p:txBody>
          <a:bodyPr/>
          <a:lstStyle/>
          <a:p>
            <a:r>
              <a:rPr lang="en-US" sz="1600" dirty="0" smtClean="0"/>
              <a:t>Educational Objective:</a:t>
            </a:r>
            <a:endParaRPr lang="en-US" sz="1600" dirty="0"/>
          </a:p>
        </p:txBody>
      </p:sp>
    </p:spTree>
    <p:extLst>
      <p:ext uri="{BB962C8B-B14F-4D97-AF65-F5344CB8AC3E}">
        <p14:creationId xmlns:p14="http://schemas.microsoft.com/office/powerpoint/2010/main" val="179531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Respondents’ Profile</a:t>
            </a:r>
            <a:endParaRPr lang="en-US" dirty="0"/>
          </a:p>
        </p:txBody>
      </p:sp>
      <p:sp>
        <p:nvSpPr>
          <p:cNvPr id="10" name="Text Placeholder 4"/>
          <p:cNvSpPr>
            <a:spLocks noGrp="1"/>
          </p:cNvSpPr>
          <p:nvPr>
            <p:ph type="body" idx="1"/>
          </p:nvPr>
        </p:nvSpPr>
        <p:spPr>
          <a:xfrm>
            <a:off x="2485279" y="1744637"/>
            <a:ext cx="2162626" cy="327474"/>
          </a:xfrm>
        </p:spPr>
        <p:txBody>
          <a:bodyPr/>
          <a:lstStyle/>
          <a:p>
            <a:r>
              <a:rPr lang="en-US" sz="1600" dirty="0" smtClean="0"/>
              <a:t>Modality of Instruction:</a:t>
            </a:r>
            <a:endParaRPr lang="en-US" sz="1600" dirty="0"/>
          </a:p>
        </p:txBody>
      </p:sp>
      <p:sp>
        <p:nvSpPr>
          <p:cNvPr id="11" name="Text Placeholder 4"/>
          <p:cNvSpPr>
            <a:spLocks noGrp="1"/>
          </p:cNvSpPr>
          <p:nvPr>
            <p:ph type="body" idx="1"/>
          </p:nvPr>
        </p:nvSpPr>
        <p:spPr>
          <a:xfrm>
            <a:off x="6843802" y="1442502"/>
            <a:ext cx="4443984" cy="823912"/>
          </a:xfrm>
        </p:spPr>
        <p:txBody>
          <a:bodyPr/>
          <a:lstStyle/>
          <a:p>
            <a:pPr algn="ctr"/>
            <a:r>
              <a:rPr lang="en-US" sz="1600" dirty="0" smtClean="0"/>
              <a:t>Times during the day respondents can </a:t>
            </a:r>
          </a:p>
          <a:p>
            <a:pPr algn="ctr"/>
            <a:r>
              <a:rPr lang="en-US" sz="1600" dirty="0" smtClean="0"/>
              <a:t>take most of their classes</a:t>
            </a:r>
            <a:endParaRPr lang="en-US" sz="1600" dirty="0"/>
          </a:p>
        </p:txBody>
      </p:sp>
      <p:pic>
        <p:nvPicPr>
          <p:cNvPr id="3" name="Picture 2"/>
          <p:cNvPicPr>
            <a:picLocks noChangeAspect="1"/>
          </p:cNvPicPr>
          <p:nvPr/>
        </p:nvPicPr>
        <p:blipFill>
          <a:blip r:embed="rId2"/>
          <a:stretch>
            <a:fillRect/>
          </a:stretch>
        </p:blipFill>
        <p:spPr>
          <a:xfrm>
            <a:off x="323309" y="1964279"/>
            <a:ext cx="6643329" cy="3989535"/>
          </a:xfrm>
          <a:prstGeom prst="rect">
            <a:avLst/>
          </a:prstGeom>
        </p:spPr>
      </p:pic>
      <p:pic>
        <p:nvPicPr>
          <p:cNvPr id="4" name="Picture 3"/>
          <p:cNvPicPr>
            <a:picLocks noChangeAspect="1"/>
          </p:cNvPicPr>
          <p:nvPr/>
        </p:nvPicPr>
        <p:blipFill>
          <a:blip r:embed="rId3"/>
          <a:stretch>
            <a:fillRect/>
          </a:stretch>
        </p:blipFill>
        <p:spPr>
          <a:xfrm>
            <a:off x="5687308" y="1924416"/>
            <a:ext cx="6756973" cy="4057782"/>
          </a:xfrm>
          <a:prstGeom prst="rect">
            <a:avLst/>
          </a:prstGeom>
        </p:spPr>
      </p:pic>
    </p:spTree>
    <p:extLst>
      <p:ext uri="{BB962C8B-B14F-4D97-AF65-F5344CB8AC3E}">
        <p14:creationId xmlns:p14="http://schemas.microsoft.com/office/powerpoint/2010/main" val="196106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22158"/>
          </a:xfrm>
        </p:spPr>
        <p:txBody>
          <a:bodyPr/>
          <a:lstStyle/>
          <a:p>
            <a:r>
              <a:rPr lang="en-US" dirty="0" smtClean="0"/>
              <a:t>Overall Student Experience </a:t>
            </a:r>
            <a:endParaRPr lang="en-US" dirty="0"/>
          </a:p>
        </p:txBody>
      </p:sp>
      <p:sp>
        <p:nvSpPr>
          <p:cNvPr id="3" name="Content Placeholder 2"/>
          <p:cNvSpPr>
            <a:spLocks noGrp="1"/>
          </p:cNvSpPr>
          <p:nvPr>
            <p:ph idx="1"/>
          </p:nvPr>
        </p:nvSpPr>
        <p:spPr>
          <a:xfrm>
            <a:off x="1371600" y="1419726"/>
            <a:ext cx="9601200" cy="4447674"/>
          </a:xfrm>
        </p:spPr>
        <p:txBody>
          <a:bodyPr/>
          <a:lstStyle/>
          <a:p>
            <a:pPr marL="0" indent="0">
              <a:buNone/>
            </a:pPr>
            <a:r>
              <a:rPr lang="en-US" sz="2400" dirty="0"/>
              <a:t>In general 94% of respondents shared that they feel safe on campus at GWC.  Students also shared various aspects that make them feel welcomed at GWC</a:t>
            </a:r>
            <a:r>
              <a:rPr lang="en-US" sz="2400" dirty="0" smtClean="0"/>
              <a:t>:</a:t>
            </a:r>
          </a:p>
          <a:p>
            <a:pPr marL="0" indent="0">
              <a:buNone/>
            </a:pPr>
            <a:endParaRPr lang="en-US" dirty="0"/>
          </a:p>
          <a:p>
            <a:pPr lvl="0"/>
            <a:r>
              <a:rPr lang="en-US" dirty="0"/>
              <a:t>“Majority of faculty and staff are very helpful and nice.”</a:t>
            </a:r>
          </a:p>
          <a:p>
            <a:pPr lvl="0"/>
            <a:r>
              <a:rPr lang="en-US" dirty="0"/>
              <a:t>“The campus environment makes me feel welcomed.”</a:t>
            </a:r>
          </a:p>
          <a:p>
            <a:pPr lvl="0"/>
            <a:r>
              <a:rPr lang="en-US" dirty="0"/>
              <a:t>“Staff in specific programs that I am a part of make me feel welcomed.”</a:t>
            </a:r>
          </a:p>
          <a:p>
            <a:pPr lvl="0"/>
            <a:r>
              <a:rPr lang="en-US" dirty="0"/>
              <a:t>“The Stand and the Rack are excellent resources that tells me GWC cares about us students and our well-being.”</a:t>
            </a:r>
          </a:p>
          <a:p>
            <a:pPr lvl="0"/>
            <a:r>
              <a:rPr lang="en-US" dirty="0"/>
              <a:t>“The open park-like feeling of GWC makes me feel welcomed.”</a:t>
            </a:r>
          </a:p>
          <a:p>
            <a:pPr marL="0" indent="0">
              <a:buNone/>
            </a:pPr>
            <a:endParaRPr lang="en-US" dirty="0"/>
          </a:p>
        </p:txBody>
      </p:sp>
    </p:spTree>
    <p:extLst>
      <p:ext uri="{BB962C8B-B14F-4D97-AF65-F5344CB8AC3E}">
        <p14:creationId xmlns:p14="http://schemas.microsoft.com/office/powerpoint/2010/main" val="71293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22158"/>
          </a:xfrm>
        </p:spPr>
        <p:txBody>
          <a:bodyPr/>
          <a:lstStyle/>
          <a:p>
            <a:r>
              <a:rPr lang="en-US" dirty="0" smtClean="0"/>
              <a:t>Overall Student Experience </a:t>
            </a:r>
            <a:endParaRPr lang="en-US" dirty="0"/>
          </a:p>
        </p:txBody>
      </p:sp>
      <p:sp>
        <p:nvSpPr>
          <p:cNvPr id="3" name="Content Placeholder 2"/>
          <p:cNvSpPr>
            <a:spLocks noGrp="1"/>
          </p:cNvSpPr>
          <p:nvPr>
            <p:ph idx="1"/>
          </p:nvPr>
        </p:nvSpPr>
        <p:spPr>
          <a:xfrm>
            <a:off x="1371600" y="1419726"/>
            <a:ext cx="9601200" cy="4447674"/>
          </a:xfrm>
        </p:spPr>
        <p:txBody>
          <a:bodyPr>
            <a:normAutofit fontScale="77500" lnSpcReduction="20000"/>
          </a:bodyPr>
          <a:lstStyle/>
          <a:p>
            <a:pPr marL="0" indent="0">
              <a:buNone/>
            </a:pPr>
            <a:r>
              <a:rPr lang="en-US" sz="2400" dirty="0"/>
              <a:t>Survey respondents were informed that the Student Services Center houses services such as Counseling, Financial Aid Office, Enrollment Center, Transfer Center, etc., and if they were able to access these services during business hours of 8:00 – 6:00pm (N=161</a:t>
            </a:r>
            <a:r>
              <a:rPr lang="en-US" sz="2400" dirty="0" smtClean="0"/>
              <a:t>)</a:t>
            </a:r>
            <a:endParaRPr lang="en-US" sz="2400" dirty="0"/>
          </a:p>
          <a:p>
            <a:pPr lvl="1"/>
            <a:r>
              <a:rPr lang="en-US" sz="2400" dirty="0"/>
              <a:t>88.2% of respondents said “YES”</a:t>
            </a:r>
          </a:p>
          <a:p>
            <a:pPr lvl="1"/>
            <a:r>
              <a:rPr lang="en-US" sz="2400" dirty="0"/>
              <a:t>11.8% of respondents said “NO</a:t>
            </a:r>
            <a:r>
              <a:rPr lang="en-US" sz="2400" dirty="0" smtClean="0"/>
              <a:t>”</a:t>
            </a:r>
          </a:p>
          <a:p>
            <a:pPr lvl="1"/>
            <a:endParaRPr lang="en-US" sz="2400" dirty="0" smtClean="0"/>
          </a:p>
          <a:p>
            <a:pPr marL="0" indent="0">
              <a:buNone/>
            </a:pPr>
            <a:r>
              <a:rPr lang="en-US" sz="2400" dirty="0" smtClean="0"/>
              <a:t>Students who answered “NO” were asked to identify reasons for not being able to access the Student Services Center:</a:t>
            </a:r>
          </a:p>
          <a:p>
            <a:pPr lvl="1"/>
            <a:r>
              <a:rPr lang="en-US" sz="2400" dirty="0"/>
              <a:t>“For working students these hours are not helpful, as classes usually starting by 4:30 pm and go past 6:00 pm.” And “I have to take time off of work in order to go in which is typically required of all the listed services.” </a:t>
            </a:r>
            <a:r>
              <a:rPr lang="en-US" sz="2400" dirty="0"/>
              <a:t> </a:t>
            </a:r>
            <a:r>
              <a:rPr lang="en-US" sz="2400" dirty="0" smtClean="0"/>
              <a:t>                                                           (</a:t>
            </a:r>
            <a:r>
              <a:rPr lang="en-US" sz="2400" dirty="0"/>
              <a:t>13 students shared similar responses)</a:t>
            </a:r>
          </a:p>
          <a:p>
            <a:pPr lvl="1"/>
            <a:r>
              <a:rPr lang="en-US" sz="2400" dirty="0"/>
              <a:t>“I feel like every time I go in to the Student Services Center, I am always getting the run around and no one is in common communication with each other making it appear very unorganized.” (2 students shared this feeling)</a:t>
            </a:r>
          </a:p>
          <a:p>
            <a:pPr lvl="1"/>
            <a:r>
              <a:rPr lang="en-US" sz="2400" dirty="0"/>
              <a:t>“I live to far from campus to make it there on time before classes due to family obligations.” (2 students)</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70149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22158"/>
          </a:xfrm>
        </p:spPr>
        <p:txBody>
          <a:bodyPr/>
          <a:lstStyle/>
          <a:p>
            <a:r>
              <a:rPr lang="en-US" dirty="0" smtClean="0"/>
              <a:t>Overall Student Experience </a:t>
            </a:r>
            <a:endParaRPr lang="en-US"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dirty="0"/>
              <a:t>Students were asked the likelihood that they would participate in student activities if they were available during the following times (N=157):</a:t>
            </a:r>
          </a:p>
          <a:p>
            <a:pPr lvl="0"/>
            <a:r>
              <a:rPr lang="en-US" dirty="0"/>
              <a:t>Afternoons (12pm – 4pm)</a:t>
            </a:r>
          </a:p>
          <a:p>
            <a:pPr lvl="1"/>
            <a:r>
              <a:rPr lang="en-US" dirty="0"/>
              <a:t>54.5% said YES</a:t>
            </a:r>
          </a:p>
          <a:p>
            <a:pPr lvl="1"/>
            <a:r>
              <a:rPr lang="en-US" dirty="0"/>
              <a:t>45.5% said NO</a:t>
            </a:r>
          </a:p>
          <a:p>
            <a:pPr lvl="0"/>
            <a:r>
              <a:rPr lang="en-US" dirty="0"/>
              <a:t>Evenings (after 4:30pm)</a:t>
            </a:r>
          </a:p>
          <a:p>
            <a:pPr lvl="1"/>
            <a:r>
              <a:rPr lang="en-US" dirty="0"/>
              <a:t>43.3% said YES</a:t>
            </a:r>
          </a:p>
          <a:p>
            <a:pPr lvl="1"/>
            <a:r>
              <a:rPr lang="en-US" dirty="0"/>
              <a:t>56.7% said NO</a:t>
            </a:r>
          </a:p>
          <a:p>
            <a:pPr lvl="0"/>
            <a:r>
              <a:rPr lang="en-US" dirty="0"/>
              <a:t>Weekends </a:t>
            </a:r>
          </a:p>
          <a:p>
            <a:pPr lvl="1"/>
            <a:r>
              <a:rPr lang="en-US" dirty="0"/>
              <a:t>32.7% said YES</a:t>
            </a:r>
          </a:p>
          <a:p>
            <a:pPr lvl="1"/>
            <a:r>
              <a:rPr lang="en-US" dirty="0"/>
              <a:t>67.3% said NO</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164847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22158"/>
          </a:xfrm>
        </p:spPr>
        <p:txBody>
          <a:bodyPr>
            <a:normAutofit/>
          </a:bodyPr>
          <a:lstStyle/>
          <a:p>
            <a:r>
              <a:rPr lang="en-US" sz="3600" dirty="0" smtClean="0"/>
              <a:t>Experiences with Students Support Services</a:t>
            </a:r>
            <a:endParaRPr lang="en-US" sz="3600" dirty="0"/>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endParaRPr lang="en-US" sz="2400" dirty="0"/>
          </a:p>
          <a:p>
            <a:pPr marL="0" indent="0">
              <a:buNone/>
            </a:pPr>
            <a:endParaRPr lang="en-US" dirty="0"/>
          </a:p>
        </p:txBody>
      </p:sp>
      <p:pic>
        <p:nvPicPr>
          <p:cNvPr id="4" name="Picture 3"/>
          <p:cNvPicPr>
            <a:picLocks noChangeAspect="1"/>
          </p:cNvPicPr>
          <p:nvPr/>
        </p:nvPicPr>
        <p:blipFill>
          <a:blip r:embed="rId2"/>
          <a:stretch>
            <a:fillRect/>
          </a:stretch>
        </p:blipFill>
        <p:spPr>
          <a:xfrm>
            <a:off x="2321780" y="1538458"/>
            <a:ext cx="6679215" cy="5319542"/>
          </a:xfrm>
          <a:prstGeom prst="rect">
            <a:avLst/>
          </a:prstGeom>
        </p:spPr>
      </p:pic>
      <p:sp>
        <p:nvSpPr>
          <p:cNvPr id="5" name="Text Placeholder 4"/>
          <p:cNvSpPr txBox="1">
            <a:spLocks/>
          </p:cNvSpPr>
          <p:nvPr/>
        </p:nvSpPr>
        <p:spPr>
          <a:xfrm>
            <a:off x="1976395" y="1255989"/>
            <a:ext cx="8527277" cy="327474"/>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None/>
            </a:pPr>
            <a:r>
              <a:rPr lang="en-US" sz="1600" dirty="0" smtClean="0"/>
              <a:t>Students were asked to rate their level of satisfaction with the services they have utilized:  </a:t>
            </a:r>
            <a:endParaRPr lang="en-US" sz="1600" dirty="0"/>
          </a:p>
        </p:txBody>
      </p:sp>
    </p:spTree>
    <p:extLst>
      <p:ext uri="{BB962C8B-B14F-4D97-AF65-F5344CB8AC3E}">
        <p14:creationId xmlns:p14="http://schemas.microsoft.com/office/powerpoint/2010/main" val="2256840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165743" cy="822158"/>
          </a:xfrm>
        </p:spPr>
        <p:txBody>
          <a:bodyPr>
            <a:normAutofit fontScale="90000"/>
          </a:bodyPr>
          <a:lstStyle/>
          <a:p>
            <a:r>
              <a:rPr lang="en-US" dirty="0"/>
              <a:t>Experiences with Students Support Services</a:t>
            </a:r>
          </a:p>
        </p:txBody>
      </p:sp>
      <p:sp>
        <p:nvSpPr>
          <p:cNvPr id="3" name="Content Placeholder 2"/>
          <p:cNvSpPr>
            <a:spLocks noGrp="1"/>
          </p:cNvSpPr>
          <p:nvPr>
            <p:ph idx="1"/>
          </p:nvPr>
        </p:nvSpPr>
        <p:spPr>
          <a:xfrm>
            <a:off x="1371600" y="1419726"/>
            <a:ext cx="9601200" cy="4447674"/>
          </a:xfrm>
        </p:spPr>
        <p:txBody>
          <a:bodyPr>
            <a:normAutofit/>
          </a:bodyPr>
          <a:lstStyle/>
          <a:p>
            <a:pPr marL="0" indent="0">
              <a:buNone/>
            </a:pPr>
            <a:r>
              <a:rPr lang="en-US" sz="2400" dirty="0"/>
              <a:t>If students rated any of the above services as “POOR”, they were asked to share what GWC can do to improve these services. (N= </a:t>
            </a:r>
            <a:r>
              <a:rPr lang="en-US" sz="2400" dirty="0" smtClean="0"/>
              <a:t>23)</a:t>
            </a:r>
            <a:endParaRPr lang="en-US" dirty="0" smtClean="0"/>
          </a:p>
          <a:p>
            <a:pPr marL="0" indent="0">
              <a:buNone/>
            </a:pPr>
            <a:r>
              <a:rPr lang="en-US" dirty="0" smtClean="0"/>
              <a:t>General </a:t>
            </a:r>
            <a:r>
              <a:rPr lang="en-US" dirty="0"/>
              <a:t>Comments:</a:t>
            </a:r>
          </a:p>
          <a:p>
            <a:pPr lvl="1"/>
            <a:r>
              <a:rPr lang="en-US" dirty="0"/>
              <a:t>“Some workers do not know what they're doing and they keep misguiding due to improper handling of questions and documents.”</a:t>
            </a:r>
          </a:p>
          <a:p>
            <a:pPr lvl="1"/>
            <a:r>
              <a:rPr lang="en-US" dirty="0"/>
              <a:t>“Had to follow up multiple times asking for a resolution &amp; was given incorrect information by each area multiple times.” </a:t>
            </a:r>
          </a:p>
          <a:p>
            <a:pPr lvl="1"/>
            <a:r>
              <a:rPr lang="en-US" dirty="0"/>
              <a:t>“Better employee attitudes. Majority are rude and seem like they do not want to help and are not pleasant.”</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173730703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39</TotalTime>
  <Words>1400</Words>
  <Application>Microsoft Office PowerPoint</Application>
  <PresentationFormat>Widescreen</PresentationFormat>
  <Paragraphs>110</Paragraphs>
  <Slides>18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Franklin Gothic Book</vt:lpstr>
      <vt:lpstr>Crop</vt:lpstr>
      <vt:lpstr>Fall 2018  Student satisfaction Survey</vt:lpstr>
      <vt:lpstr>Overview</vt:lpstr>
      <vt:lpstr>Respondents’ Profile</vt:lpstr>
      <vt:lpstr>Respondents’ Profile</vt:lpstr>
      <vt:lpstr>Overall Student Experience </vt:lpstr>
      <vt:lpstr>Overall Student Experience </vt:lpstr>
      <vt:lpstr>Overall Student Experience </vt:lpstr>
      <vt:lpstr>Experiences with Students Support Services</vt:lpstr>
      <vt:lpstr>Experiences with Students Support Services</vt:lpstr>
      <vt:lpstr>Experiences with Students Support Services</vt:lpstr>
      <vt:lpstr>Evening Students’ Experiences</vt:lpstr>
      <vt:lpstr>Evening Students’ Experiences- Food</vt:lpstr>
      <vt:lpstr>Evening Students’ Experiences</vt:lpstr>
      <vt:lpstr>Evening Students’ Experiences</vt:lpstr>
      <vt:lpstr>Students Hanging Out</vt:lpstr>
      <vt:lpstr>Students Hanging Out</vt:lpstr>
      <vt:lpstr>Students Hanging Out</vt:lpstr>
      <vt:lpstr>Open Comments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2018  Student satisfaction Survey</dc:title>
  <dc:creator>Galvan, Daniel</dc:creator>
  <cp:lastModifiedBy>Galvan, Daniel</cp:lastModifiedBy>
  <cp:revision>5</cp:revision>
  <dcterms:created xsi:type="dcterms:W3CDTF">2019-05-10T15:50:06Z</dcterms:created>
  <dcterms:modified xsi:type="dcterms:W3CDTF">2019-05-10T16:29:31Z</dcterms:modified>
</cp:coreProperties>
</file>